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73" r:id="rId3"/>
    <p:sldId id="274" r:id="rId4"/>
    <p:sldId id="275" r:id="rId5"/>
    <p:sldId id="280" r:id="rId6"/>
    <p:sldId id="281" r:id="rId7"/>
    <p:sldId id="278" r:id="rId8"/>
    <p:sldId id="284" r:id="rId9"/>
    <p:sldId id="277" r:id="rId10"/>
    <p:sldId id="283" r:id="rId11"/>
    <p:sldId id="282" r:id="rId12"/>
    <p:sldId id="279" r:id="rId13"/>
    <p:sldId id="276" r:id="rId14"/>
    <p:sldId id="260" r:id="rId15"/>
    <p:sldId id="266" r:id="rId16"/>
    <p:sldId id="265" r:id="rId17"/>
    <p:sldId id="269" r:id="rId18"/>
    <p:sldId id="285" r:id="rId19"/>
    <p:sldId id="286" r:id="rId20"/>
    <p:sldId id="287" r:id="rId21"/>
    <p:sldId id="288" r:id="rId22"/>
    <p:sldId id="28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30.01.2016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Антикоррупционное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воспитание в </a:t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учреждениях образования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990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20151209_14181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411"/>
            <a:ext cx="3614440" cy="5112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E:\ajnj\IMG_2749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040" y="162411"/>
            <a:ext cx="389412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C:\Users\E410~1\AppData\Local\Temp\Rar$DI00.778\DSCN18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068960"/>
            <a:ext cx="4716016" cy="3537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81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E410~1\AppData\Local\Temp\Rar$DI00.966\корруп 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205" y="188639"/>
            <a:ext cx="3852763" cy="297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Chip-Asus\Desktop\РАБОТА\ЗДВР\2015-2016 год\Фото\Чистые леса\DSC_0433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8430"/>
            <a:ext cx="3672408" cy="2951393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5" name="Picture 3" descr="SAM_721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196" y="3501008"/>
            <a:ext cx="3916353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DSC_092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32195"/>
            <a:ext cx="4104456" cy="3037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50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003601" cy="4392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 descr="SAM_720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5100" y="3501008"/>
            <a:ext cx="4193751" cy="3140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829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1071546"/>
            <a:ext cx="8072494" cy="2214578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28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Антикоррупционное</a:t>
            </a:r>
            <a: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воспитание на уровне среднего  общего образования.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u="sng" dirty="0" smtClean="0"/>
              <a:t/>
            </a:r>
            <a:br>
              <a:rPr lang="ru-RU" sz="1800" u="sng" dirty="0" smtClean="0"/>
            </a:b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1472" y="2000240"/>
            <a:ext cx="8286808" cy="4618202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Конкурсы:</a:t>
            </a:r>
          </a:p>
          <a:p>
            <a:pPr algn="l">
              <a:buFont typeface="Wingdings" pitchFamily="2" charset="2"/>
              <a:buChar char="§"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«Скажем коррупции «Нет!», </a:t>
            </a:r>
          </a:p>
          <a:p>
            <a:pPr algn="l">
              <a:buFont typeface="Wingdings" pitchFamily="2" charset="2"/>
              <a:buChar char="§"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«Будущее моей страны – в моих руках», </a:t>
            </a:r>
          </a:p>
          <a:p>
            <a:pPr algn="l">
              <a:buFont typeface="Wingdings" pitchFamily="2" charset="2"/>
              <a:buChar char="§"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«Надо жить честно!». 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3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DC113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0490"/>
            <a:ext cx="3816424" cy="2862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Рисунок 4" descr="C:\Users\NOVA\Desktop\ВР 2015-16\Фото 2015-16 уч.год\коррупция\20151212_102815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22"/>
          <a:stretch/>
        </p:blipFill>
        <p:spPr bwMode="auto">
          <a:xfrm>
            <a:off x="395536" y="3429000"/>
            <a:ext cx="8208912" cy="30971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D:\Documents and Settings\Admin\Local Settings\Temporary Internet Files\Content.Word\WP_20151212_00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230491"/>
            <a:ext cx="4758690" cy="2862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436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E410~1\AppData\Local\Temp\Rar$DI03.198\P104077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995936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E410~1\AppData\Local\Temp\Rar$DI00.170\DSCN4916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07907"/>
            <a:ext cx="3923114" cy="2942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Светлана\Desktop\коррупция\SDC1791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429000"/>
            <a:ext cx="4320480" cy="3244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Светлана\Desktop\коррупция\SDC17917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1449" y="3423065"/>
            <a:ext cx="2520280" cy="3244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5579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NOVA\Desktop\ВР 2015-16\Фото 2015-16 уч.год\коррупция\20151211_105217.jpg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058"/>
          <a:stretch/>
        </p:blipFill>
        <p:spPr bwMode="auto">
          <a:xfrm>
            <a:off x="428596" y="1000108"/>
            <a:ext cx="3115220" cy="23256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 descr="C:\Users\NOVA\Desktop\ВР 2015-16\Фото 2015-16 уч.год\коррупция\20151211_105056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65"/>
          <a:stretch/>
        </p:blipFill>
        <p:spPr bwMode="auto">
          <a:xfrm>
            <a:off x="2643174" y="3786190"/>
            <a:ext cx="3587100" cy="2594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146" name="Picture 2" descr="C:\Users\E410~1\AppData\Local\Temp\Rar$DI00.386\HVs6ewelA_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2" y="642918"/>
            <a:ext cx="4432544" cy="278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9553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E410~1\AppData\Local\Temp\Rar$DI03.658\DSCN4920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2636"/>
            <a:ext cx="3672408" cy="2754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E410~1\AppData\Local\Temp\Rar$DI09.480\DSCN4934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116632"/>
            <a:ext cx="3768419" cy="282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F:\DCIM\100MSDCF\DSC02230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87" y="3284984"/>
            <a:ext cx="4169289" cy="3237736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D:\DCIM\128___09\IMG_1910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1404" y="3429000"/>
            <a:ext cx="4363084" cy="31043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21258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188641"/>
            <a:ext cx="8352928" cy="36004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Пособия антикоррупционной направленности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764704"/>
            <a:ext cx="8784976" cy="5832648"/>
          </a:xfrm>
        </p:spPr>
        <p:txBody>
          <a:bodyPr>
            <a:noAutofit/>
          </a:bodyPr>
          <a:lstStyle/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ru-RU" sz="2400" dirty="0" err="1">
                <a:solidFill>
                  <a:schemeClr val="tx1"/>
                </a:solidFill>
              </a:rPr>
              <a:t>И.В.Сафонова</a:t>
            </a:r>
            <a:r>
              <a:rPr lang="ru-RU" sz="2400" dirty="0">
                <a:solidFill>
                  <a:schemeClr val="tx1"/>
                </a:solidFill>
              </a:rPr>
              <a:t>, </a:t>
            </a:r>
            <a:r>
              <a:rPr lang="ru-RU" sz="2400" dirty="0" err="1">
                <a:solidFill>
                  <a:schemeClr val="tx1"/>
                </a:solidFill>
              </a:rPr>
              <a:t>И.М.Фокеева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u="sng" dirty="0">
                <a:solidFill>
                  <a:schemeClr val="tx1"/>
                </a:solidFill>
              </a:rPr>
              <a:t>«Формирование антикоррупционной нравственно-правовой культуре</a:t>
            </a:r>
            <a:r>
              <a:rPr lang="ru-RU" sz="2400" u="sng" dirty="0" smtClean="0">
                <a:solidFill>
                  <a:schemeClr val="tx1"/>
                </a:solidFill>
              </a:rPr>
              <a:t>»</a:t>
            </a:r>
            <a:r>
              <a:rPr lang="ru-RU" sz="2400" dirty="0" smtClean="0">
                <a:solidFill>
                  <a:schemeClr val="tx1"/>
                </a:solidFill>
              </a:rPr>
              <a:t>: методическое пособие - </a:t>
            </a:r>
            <a:r>
              <a:rPr lang="ru-RU" sz="2400" dirty="0">
                <a:solidFill>
                  <a:schemeClr val="tx1"/>
                </a:solidFill>
              </a:rPr>
              <a:t>Казань, </a:t>
            </a:r>
            <a:r>
              <a:rPr lang="ru-RU" sz="2400" dirty="0" smtClean="0">
                <a:solidFill>
                  <a:schemeClr val="tx1"/>
                </a:solidFill>
              </a:rPr>
              <a:t>2010.</a:t>
            </a:r>
            <a:endParaRPr lang="ru-RU" sz="2400" dirty="0">
              <a:solidFill>
                <a:schemeClr val="tx1"/>
              </a:solidFill>
            </a:endParaRP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ru-RU" sz="2400" dirty="0" err="1">
                <a:solidFill>
                  <a:schemeClr val="tx1"/>
                </a:solidFill>
              </a:rPr>
              <a:t>К.Ф.Амиров</a:t>
            </a:r>
            <a:r>
              <a:rPr lang="ru-RU" sz="2400" dirty="0">
                <a:solidFill>
                  <a:schemeClr val="tx1"/>
                </a:solidFill>
              </a:rPr>
              <a:t>, </a:t>
            </a:r>
            <a:r>
              <a:rPr lang="ru-RU" sz="2400" dirty="0" err="1">
                <a:solidFill>
                  <a:schemeClr val="tx1"/>
                </a:solidFill>
              </a:rPr>
              <a:t>Д.К.Амирова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u="sng" dirty="0">
                <a:solidFill>
                  <a:schemeClr val="tx1"/>
                </a:solidFill>
              </a:rPr>
              <a:t>«Антикоррупционное и правовое воспитание»</a:t>
            </a:r>
            <a:r>
              <a:rPr lang="ru-RU" sz="2400" dirty="0">
                <a:solidFill>
                  <a:schemeClr val="tx1"/>
                </a:solidFill>
              </a:rPr>
              <a:t>: учебное пособие для учащихся 10-11кл. Казань: </a:t>
            </a:r>
            <a:r>
              <a:rPr lang="ru-RU" sz="2400" dirty="0" err="1">
                <a:solidFill>
                  <a:schemeClr val="tx1"/>
                </a:solidFill>
              </a:rPr>
              <a:t>Магариф</a:t>
            </a:r>
            <a:r>
              <a:rPr lang="ru-RU" sz="2400" dirty="0">
                <a:solidFill>
                  <a:schemeClr val="tx1"/>
                </a:solidFill>
              </a:rPr>
              <a:t> - </a:t>
            </a:r>
            <a:r>
              <a:rPr lang="ru-RU" sz="2400" dirty="0" err="1">
                <a:solidFill>
                  <a:schemeClr val="tx1"/>
                </a:solidFill>
              </a:rPr>
              <a:t>Вакыт</a:t>
            </a:r>
            <a:r>
              <a:rPr lang="ru-RU" sz="2400" dirty="0">
                <a:solidFill>
                  <a:schemeClr val="tx1"/>
                </a:solidFill>
              </a:rPr>
              <a:t>, </a:t>
            </a:r>
            <a:r>
              <a:rPr lang="ru-RU" sz="2400" dirty="0" smtClean="0">
                <a:solidFill>
                  <a:schemeClr val="tx1"/>
                </a:solidFill>
              </a:rPr>
              <a:t>2010.</a:t>
            </a:r>
            <a:r>
              <a:rPr lang="ru-RU" sz="2400" dirty="0">
                <a:solidFill>
                  <a:schemeClr val="tx1"/>
                </a:solidFill>
              </a:rPr>
              <a:t> </a:t>
            </a: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ru-RU" sz="2400" dirty="0" err="1">
                <a:solidFill>
                  <a:schemeClr val="tx1"/>
                </a:solidFill>
              </a:rPr>
              <a:t>Р.Р.Замалетдинов</a:t>
            </a:r>
            <a:r>
              <a:rPr lang="ru-RU" sz="2400" dirty="0">
                <a:solidFill>
                  <a:schemeClr val="tx1"/>
                </a:solidFill>
              </a:rPr>
              <a:t>, </a:t>
            </a:r>
            <a:r>
              <a:rPr lang="ru-RU" sz="2400" dirty="0" err="1">
                <a:solidFill>
                  <a:schemeClr val="tx1"/>
                </a:solidFill>
              </a:rPr>
              <a:t>Е.М.Ибрагимова</a:t>
            </a:r>
            <a:r>
              <a:rPr lang="ru-RU" sz="2400" dirty="0">
                <a:solidFill>
                  <a:schemeClr val="tx1"/>
                </a:solidFill>
              </a:rPr>
              <a:t>, </a:t>
            </a:r>
            <a:r>
              <a:rPr lang="ru-RU" sz="2400" dirty="0" err="1">
                <a:solidFill>
                  <a:schemeClr val="tx1"/>
                </a:solidFill>
              </a:rPr>
              <a:t>Д.К.Амирова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u="sng" dirty="0">
                <a:solidFill>
                  <a:schemeClr val="tx1"/>
                </a:solidFill>
              </a:rPr>
              <a:t>«Формирование антикоррупционной культуры у учащихся»</a:t>
            </a:r>
            <a:r>
              <a:rPr lang="ru-RU" sz="2400" dirty="0">
                <a:solidFill>
                  <a:schemeClr val="tx1"/>
                </a:solidFill>
              </a:rPr>
              <a:t>, учебное пособие для учащихся 10-11кл. Казань: </a:t>
            </a:r>
            <a:r>
              <a:rPr lang="ru-RU" sz="2400" dirty="0" err="1">
                <a:solidFill>
                  <a:schemeClr val="tx1"/>
                </a:solidFill>
              </a:rPr>
              <a:t>Магариф</a:t>
            </a:r>
            <a:r>
              <a:rPr lang="ru-RU" sz="2400" dirty="0">
                <a:solidFill>
                  <a:schemeClr val="tx1"/>
                </a:solidFill>
              </a:rPr>
              <a:t> – </a:t>
            </a:r>
            <a:r>
              <a:rPr lang="ru-RU" sz="2400" dirty="0" err="1">
                <a:solidFill>
                  <a:schemeClr val="tx1"/>
                </a:solidFill>
              </a:rPr>
              <a:t>Вакыт</a:t>
            </a:r>
            <a:r>
              <a:rPr lang="ru-RU" sz="2400" dirty="0">
                <a:solidFill>
                  <a:schemeClr val="tx1"/>
                </a:solidFill>
              </a:rPr>
              <a:t> - Казань, 2010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endParaRPr lang="ru-RU" sz="2400" dirty="0">
              <a:solidFill>
                <a:schemeClr val="tx1"/>
              </a:solidFill>
            </a:endParaRP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ru-RU" sz="2400" dirty="0" err="1">
                <a:solidFill>
                  <a:schemeClr val="tx1"/>
                </a:solidFill>
              </a:rPr>
              <a:t>Л.Е.Кириллова</a:t>
            </a:r>
            <a:r>
              <a:rPr lang="ru-RU" sz="2400" dirty="0">
                <a:solidFill>
                  <a:schemeClr val="tx1"/>
                </a:solidFill>
              </a:rPr>
              <a:t>, </a:t>
            </a:r>
            <a:r>
              <a:rPr lang="ru-RU" sz="2400" dirty="0" err="1">
                <a:solidFill>
                  <a:schemeClr val="tx1"/>
                </a:solidFill>
              </a:rPr>
              <a:t>А.Е.Кириллов</a:t>
            </a: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u="sng" dirty="0">
                <a:solidFill>
                  <a:schemeClr val="tx1"/>
                </a:solidFill>
              </a:rPr>
              <a:t>«Профилактика нарушений, связанных с проявлением коррупции в сфере образовательной деятельности»</a:t>
            </a:r>
            <a:r>
              <a:rPr lang="ru-RU" sz="2400" dirty="0">
                <a:solidFill>
                  <a:schemeClr val="tx1"/>
                </a:solidFill>
              </a:rPr>
              <a:t>: Методическое пособие. - Казань, </a:t>
            </a:r>
            <a:r>
              <a:rPr lang="ru-RU" sz="2400" dirty="0" err="1">
                <a:solidFill>
                  <a:schemeClr val="tx1"/>
                </a:solidFill>
              </a:rPr>
              <a:t>Магариф</a:t>
            </a:r>
            <a:r>
              <a:rPr lang="ru-RU" sz="2400" dirty="0">
                <a:solidFill>
                  <a:schemeClr val="tx1"/>
                </a:solidFill>
              </a:rPr>
              <a:t> – </a:t>
            </a:r>
            <a:r>
              <a:rPr lang="ru-RU" sz="2400" dirty="0" err="1">
                <a:solidFill>
                  <a:schemeClr val="tx1"/>
                </a:solidFill>
              </a:rPr>
              <a:t>Вакыт</a:t>
            </a:r>
            <a:r>
              <a:rPr lang="ru-RU" sz="2400" dirty="0">
                <a:solidFill>
                  <a:schemeClr val="tx1"/>
                </a:solidFill>
              </a:rPr>
              <a:t>, </a:t>
            </a:r>
            <a:r>
              <a:rPr lang="ru-RU" sz="2400" dirty="0" smtClean="0">
                <a:solidFill>
                  <a:schemeClr val="tx1"/>
                </a:solidFill>
              </a:rPr>
              <a:t>2011.</a:t>
            </a:r>
            <a:r>
              <a:rPr lang="ru-RU" sz="2400" dirty="0" smtClean="0"/>
              <a:t> </a:t>
            </a:r>
          </a:p>
          <a:p>
            <a:pPr marL="342900" indent="-342900" algn="l">
              <a:spcBef>
                <a:spcPts val="0"/>
              </a:spcBef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антикоррупционный учебный модуль </a:t>
            </a:r>
            <a:r>
              <a:rPr lang="ru-RU" sz="2400" dirty="0">
                <a:solidFill>
                  <a:schemeClr val="tx1"/>
                </a:solidFill>
              </a:rPr>
              <a:t>интерактивной программы </a:t>
            </a:r>
            <a:r>
              <a:rPr lang="ru-RU" sz="2400" b="1" u="sng" dirty="0">
                <a:solidFill>
                  <a:schemeClr val="tx1"/>
                </a:solidFill>
              </a:rPr>
              <a:t>«Успех» («</a:t>
            </a:r>
            <a:r>
              <a:rPr lang="ru-RU" sz="2400" b="1" u="sng" dirty="0" err="1">
                <a:solidFill>
                  <a:schemeClr val="tx1"/>
                </a:solidFill>
              </a:rPr>
              <a:t>Уныш</a:t>
            </a:r>
            <a:r>
              <a:rPr lang="ru-RU" sz="2400" b="1" u="sng" dirty="0">
                <a:solidFill>
                  <a:schemeClr val="tx1"/>
                </a:solidFill>
              </a:rPr>
              <a:t>»). </a:t>
            </a: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993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352928" cy="1311533"/>
          </a:xfrm>
        </p:spPr>
        <p:txBody>
          <a:bodyPr>
            <a:noAutofit/>
          </a:bodyPr>
          <a:lstStyle/>
          <a:p>
            <a:pPr algn="ctr"/>
            <a:r>
              <a:rPr lang="ru-RU" sz="32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Результаты за последние 3 года:</a:t>
            </a:r>
            <a:endParaRPr lang="ru-RU" sz="32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1785926"/>
            <a:ext cx="8784976" cy="4811426"/>
          </a:xfrm>
        </p:spPr>
        <p:txBody>
          <a:bodyPr>
            <a:noAutofit/>
          </a:bodyPr>
          <a:lstStyle/>
          <a:p>
            <a:pPr algn="l"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конкурс детских рисунков и плакатов «Надо жить честно!» - 2 ученика стали победителями: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Сафдаров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Бехзод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(МБОУ «Алексеевская СОШ №3 им. Г.С. Боровикова»);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Лукоянова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Диана (МБОУ «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Мокрокурналинская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СОШ»);</a:t>
            </a:r>
          </a:p>
          <a:p>
            <a:pPr algn="l"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конкурс сочинений «Скажем коррупции «Нет!» - победитель Абдуллина Вера, МБОУ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Шаминская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оош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l">
              <a:buFont typeface="Wingdings" pitchFamily="2" charset="2"/>
              <a:buChar char="v"/>
            </a:pPr>
            <a:r>
              <a:rPr lang="en-US" sz="2400" dirty="0" smtClean="0">
                <a:solidFill>
                  <a:schemeClr val="bg1"/>
                </a:solidFill>
              </a:rPr>
              <a:t>I</a:t>
            </a:r>
            <a:r>
              <a:rPr lang="ru-RU" sz="2400" dirty="0" smtClean="0">
                <a:solidFill>
                  <a:schemeClr val="bg1"/>
                </a:solidFill>
              </a:rPr>
              <a:t> Республиканский (заочный) конкурс методических разработок по использованию научно-методических пособий </a:t>
            </a:r>
            <a:r>
              <a:rPr lang="ru-RU" sz="2400" dirty="0" err="1" smtClean="0">
                <a:solidFill>
                  <a:schemeClr val="bg1"/>
                </a:solidFill>
              </a:rPr>
              <a:t>антикоррупционной</a:t>
            </a:r>
            <a:r>
              <a:rPr lang="ru-RU" sz="2400" dirty="0" smtClean="0">
                <a:solidFill>
                  <a:schemeClr val="bg1"/>
                </a:solidFill>
              </a:rPr>
              <a:t> направленности в образовательной практике.  </a:t>
            </a:r>
            <a:r>
              <a:rPr lang="en-US" sz="2400" b="1" dirty="0" smtClean="0">
                <a:solidFill>
                  <a:schemeClr val="bg1"/>
                </a:solidFill>
              </a:rPr>
              <a:t>I</a:t>
            </a:r>
            <a:r>
              <a:rPr lang="ru-RU" sz="2400" b="1" dirty="0" smtClean="0">
                <a:solidFill>
                  <a:schemeClr val="bg1"/>
                </a:solidFill>
              </a:rPr>
              <a:t> место</a:t>
            </a:r>
            <a:r>
              <a:rPr lang="ru-RU" sz="2400" dirty="0" smtClean="0">
                <a:solidFill>
                  <a:schemeClr val="bg1"/>
                </a:solidFill>
              </a:rPr>
              <a:t> в номинации «Элективный курс» заняла Косова Елена Анатольевна</a:t>
            </a:r>
            <a:r>
              <a:rPr lang="ru-RU" sz="2000" dirty="0" smtClean="0">
                <a:solidFill>
                  <a:schemeClr val="bg1"/>
                </a:solidFill>
              </a:rPr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993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00034" y="214290"/>
            <a:ext cx="8286808" cy="1571636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2800" b="1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Базовые компоненты системы антикоррупционного воспитания:</a:t>
            </a:r>
            <a:r>
              <a:rPr lang="ru-RU" sz="1800" i="1" u="sng" dirty="0" smtClean="0"/>
              <a:t/>
            </a:r>
            <a:br>
              <a:rPr lang="ru-RU" sz="1800" i="1" u="sng" dirty="0" smtClean="0"/>
            </a:br>
            <a:endParaRPr lang="ru-RU" sz="1800" b="1" i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1472" y="1714488"/>
            <a:ext cx="8213504" cy="4832516"/>
          </a:xfrm>
        </p:spPr>
        <p:txBody>
          <a:bodyPr>
            <a:noAutofit/>
          </a:bodyPr>
          <a:lstStyle/>
          <a:p>
            <a:pPr algn="l"/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Цель, задачи, направления, принципы антикоррупционного воспитания;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Информационно-просветительская и ценностная составляющие антикоррупционного воспитания;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Предметное, проблемно-тематическое пространство антикоррупционного воспитания;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4.Антикоррупционное воспитание в условиях дошкольной образовательной организации, начальной, основной и старшей школы.</a:t>
            </a:r>
            <a:endParaRPr lang="ru-RU" sz="28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993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188641"/>
            <a:ext cx="8352928" cy="382840"/>
          </a:xfrm>
        </p:spPr>
        <p:txBody>
          <a:bodyPr>
            <a:noAutofit/>
          </a:bodyPr>
          <a:lstStyle/>
          <a:p>
            <a:pPr algn="ctr"/>
            <a:endParaRPr lang="ru-RU" sz="3200" i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642918"/>
            <a:ext cx="8784976" cy="5954434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- конкурсы рисунков и плакатов «Гримасы коррупции», «Солнце светит всем одинаково»;</a:t>
            </a:r>
          </a:p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- классные час, часы общения в 1-11 классах «Потребности и желания», «Сколько стоит добро?», «Поговорим о бескорыстии», «Что такое хорошо и что такое плохо», «Чистые руки», «Закон о коррупции», «Честность-основа жизни», «Я и общество», «Знаешь ли ты закон»; </a:t>
            </a:r>
          </a:p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- встречи, круглые столы с участием представителей правоохранительных органов, работников прокуратуры «Сложно ли быть честным?»; «Как эффективно бороться с коррупцией: не брать взятки или не давать?»; «Мошенничество. Защити себя сам»;</a:t>
            </a:r>
          </a:p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- деловые игр, викторины «Приёмная комиссия», «Что такое коррупция и как с ней бороться?» «Коррупцию надо знать в лицо!», «Верю – не верю», «Справедливость и закон», «Мой выбор. За и против»;</a:t>
            </a:r>
          </a:p>
          <a:p>
            <a:pPr algn="l">
              <a:buFont typeface="Wingdings" pitchFamily="2" charset="2"/>
              <a:buChar char="v"/>
            </a:pP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3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95536" y="188641"/>
            <a:ext cx="8352928" cy="382840"/>
          </a:xfrm>
        </p:spPr>
        <p:txBody>
          <a:bodyPr>
            <a:noAutofit/>
          </a:bodyPr>
          <a:lstStyle/>
          <a:p>
            <a:pPr algn="ctr"/>
            <a:endParaRPr lang="ru-RU" sz="3200" i="1" u="sng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79512" y="642918"/>
            <a:ext cx="8784976" cy="5954434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bg1"/>
                </a:solidFill>
              </a:rPr>
              <a:t>-- </a:t>
            </a:r>
            <a:r>
              <a:rPr lang="ru-RU" sz="2800" dirty="0" smtClean="0">
                <a:solidFill>
                  <a:schemeClr val="bg1"/>
                </a:solidFill>
              </a:rPr>
              <a:t>беседы со старшеклассниками «Соблюдение требований законодательства во время проведения ЕГЭ и ОГЭ»;</a:t>
            </a:r>
          </a:p>
          <a:p>
            <a:pPr algn="l"/>
            <a:r>
              <a:rPr lang="ru-RU" sz="2800" dirty="0" smtClean="0">
                <a:solidFill>
                  <a:schemeClr val="bg1"/>
                </a:solidFill>
              </a:rPr>
              <a:t>- мини-театрализация на примере произведений Н.В. Гоголя «Ревизор», «Мертвые души» (о взяточничестве);</a:t>
            </a:r>
          </a:p>
          <a:p>
            <a:pPr algn="l"/>
            <a:r>
              <a:rPr lang="ru-RU" sz="2800" dirty="0" smtClean="0">
                <a:solidFill>
                  <a:schemeClr val="bg1"/>
                </a:solidFill>
              </a:rPr>
              <a:t>- круглые столы на уроках обществознания «Коррупция – угроза для демократического государства», «Общечеловеческие ценности. Твой выбор»;</a:t>
            </a:r>
          </a:p>
          <a:p>
            <a:pPr algn="l"/>
            <a:r>
              <a:rPr lang="ru-RU" sz="2800" dirty="0" smtClean="0">
                <a:solidFill>
                  <a:schemeClr val="bg1"/>
                </a:solidFill>
              </a:rPr>
              <a:t>- просмотр видеороликов, презентаций на </a:t>
            </a:r>
            <a:r>
              <a:rPr lang="ru-RU" sz="2800" dirty="0" err="1" smtClean="0">
                <a:solidFill>
                  <a:schemeClr val="bg1"/>
                </a:solidFill>
              </a:rPr>
              <a:t>антикоррупционную</a:t>
            </a:r>
            <a:r>
              <a:rPr lang="ru-RU" sz="2800" dirty="0" smtClean="0">
                <a:solidFill>
                  <a:schemeClr val="bg1"/>
                </a:solidFill>
              </a:rPr>
              <a:t> тему, фильма о коррупции в России в рамках урока ОБЖ.</a:t>
            </a:r>
          </a:p>
          <a:p>
            <a:pPr algn="l"/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3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74642"/>
          </a:xfrm>
        </p:spPr>
        <p:txBody>
          <a:bodyPr>
            <a:normAutofit/>
          </a:bodyPr>
          <a:lstStyle/>
          <a:p>
            <a:pPr algn="ctr"/>
            <a:r>
              <a:rPr lang="ru-RU" sz="6000" b="1" dirty="0" err="1" smtClean="0">
                <a:latin typeface="Times New Roman" pitchFamily="18" charset="0"/>
                <a:cs typeface="Times New Roman" pitchFamily="18" charset="0"/>
              </a:rPr>
              <a:t>Антикоррупционное</a:t>
            </a: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воспитание в </a:t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учреждениях образования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23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8358214" cy="2000264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28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Антикоррупционное</a:t>
            </a:r>
            <a: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воспитание на уровне дошкольного общего образования: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u="sng" dirty="0" smtClean="0"/>
              <a:t/>
            </a:r>
            <a:br>
              <a:rPr lang="ru-RU" sz="1800" u="sng" dirty="0" smtClean="0"/>
            </a:b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1472" y="2000240"/>
            <a:ext cx="8286808" cy="4618202"/>
          </a:xfrm>
        </p:spPr>
        <p:txBody>
          <a:bodyPr>
            <a:noAutofit/>
          </a:bodyPr>
          <a:lstStyle/>
          <a:p>
            <a:pPr marL="457200" indent="-457200" algn="l">
              <a:buFont typeface="Wingdings" pitchFamily="2" charset="2"/>
              <a:buChar char="q"/>
            </a:pP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Организационно-методическая работа с кадрами;</a:t>
            </a:r>
          </a:p>
          <a:p>
            <a:pPr marL="457200" indent="-457200" algn="l">
              <a:buFont typeface="Wingdings" pitchFamily="2" charset="2"/>
              <a:buChar char="q"/>
            </a:pP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Инструктивно-методическая работа; </a:t>
            </a:r>
          </a:p>
          <a:p>
            <a:pPr marL="457200" indent="-457200" algn="l">
              <a:buFont typeface="Wingdings" pitchFamily="2" charset="2"/>
              <a:buChar char="q"/>
            </a:pPr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Работа с воспитанниками дошкольных образовательных организаций. </a:t>
            </a:r>
          </a:p>
          <a:p>
            <a:pPr marL="457200" indent="-457200" algn="l"/>
            <a:endParaRPr lang="ru-RU" sz="2000" dirty="0" smtClean="0"/>
          </a:p>
          <a:p>
            <a:pPr algn="l"/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993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00034" y="571480"/>
            <a:ext cx="7929618" cy="785818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u="sng" dirty="0" smtClean="0"/>
              <a:t/>
            </a:r>
            <a:br>
              <a:rPr lang="ru-RU" sz="1800" u="sng" dirty="0" smtClean="0"/>
            </a:b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1472" y="2000240"/>
            <a:ext cx="8286808" cy="4618202"/>
          </a:xfrm>
        </p:spPr>
        <p:txBody>
          <a:bodyPr>
            <a:noAutofit/>
          </a:bodyPr>
          <a:lstStyle/>
          <a:p>
            <a:pPr marL="457200" indent="-457200" algn="l"/>
            <a:endParaRPr lang="ru-RU" sz="2000" dirty="0" smtClean="0"/>
          </a:p>
          <a:p>
            <a:pPr algn="l"/>
            <a:endParaRPr lang="ru-RU" sz="20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615551"/>
            <a:ext cx="850112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Антикоррупционное</a:t>
            </a: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воспитание на уровне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sng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начального общего образования: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3" descr="C:\Users\E410~1\AppData\Local\Temp\Rar$DI08.492\P10408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623675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SAM_720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4" t="21107"/>
          <a:stretch>
            <a:fillRect/>
          </a:stretch>
        </p:blipFill>
        <p:spPr bwMode="auto">
          <a:xfrm>
            <a:off x="4429124" y="1714488"/>
            <a:ext cx="4429156" cy="3143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93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AM_720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34" t="21107"/>
          <a:stretch>
            <a:fillRect/>
          </a:stretch>
        </p:blipFill>
        <p:spPr bwMode="auto">
          <a:xfrm>
            <a:off x="251520" y="332656"/>
            <a:ext cx="4381500" cy="254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C:\Users\NOVA\Desktop\ВР 2015-16\Фото 2015-16 уч.год\коррупция\20151210_143448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28" t="1272" r="15982" b="-1272"/>
          <a:stretch/>
        </p:blipFill>
        <p:spPr bwMode="auto">
          <a:xfrm>
            <a:off x="251520" y="3356992"/>
            <a:ext cx="4367607" cy="32933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 descr="C:\Users\NOVA\Desktop\ВР 2015-16\Фото 2015-16 уч.год\коррупция\20151210_143512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32656"/>
            <a:ext cx="3744416" cy="27306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Эндже Ишниязова\Desktop\DSCF1373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429000"/>
            <a:ext cx="3960440" cy="31262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1071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E410~1\AppData\Local\Temp\Rar$DI00.388\конкурс рисунко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3012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C:\Users\Алина\Documents\фото 2 класс\SDC17904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564904"/>
            <a:ext cx="5256584" cy="415022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132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1071546"/>
            <a:ext cx="8358214" cy="2214578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28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Антикоррупционное</a:t>
            </a:r>
            <a: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воспитание на уровне основного общего образования.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u="sng" dirty="0" smtClean="0"/>
              <a:t/>
            </a:r>
            <a:br>
              <a:rPr lang="ru-RU" sz="1800" u="sng" dirty="0" smtClean="0"/>
            </a:b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1472" y="2000240"/>
            <a:ext cx="8286808" cy="4618202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выпуски буклетов, стенгазет, тематических номеров газет «Исторические факты о коррупции»,«Честным быть модно и престижно!», «Правовой вестник», «Школьник», посвящённого Международному дню борьбы с коррупцией;</a:t>
            </a:r>
          </a:p>
          <a:p>
            <a:pPr algn="l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создание школьного сборника сценарных разработок и творческих работ учащихся  «Чистая совесть»;</a:t>
            </a:r>
          </a:p>
          <a:p>
            <a:pPr algn="l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подготовка материалов в газету «Заря»/«Та</a:t>
            </a:r>
            <a:r>
              <a:rPr lang="tt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ң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l"/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3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1071546"/>
            <a:ext cx="8358214" cy="2214578"/>
          </a:xfrm>
        </p:spPr>
        <p:txBody>
          <a:bodyPr>
            <a:noAutofit/>
          </a:bodyPr>
          <a:lstStyle/>
          <a:p>
            <a:pPr algn="ctr"/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1400" b="1" dirty="0" smtClean="0"/>
              <a:t/>
            </a:r>
            <a:br>
              <a:rPr lang="ru-RU" sz="1400" b="1" dirty="0" smtClean="0"/>
            </a:br>
            <a:r>
              <a:rPr lang="ru-RU" sz="2800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i="1" u="sng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Антикоррупционное</a:t>
            </a:r>
            <a:r>
              <a:rPr lang="ru-RU" sz="2800" i="1" u="sng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воспитание на уровне основного общего образования.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u="sng" dirty="0" smtClean="0"/>
              <a:t/>
            </a:r>
            <a:br>
              <a:rPr lang="ru-RU" sz="1800" u="sng" dirty="0" smtClean="0"/>
            </a:br>
            <a:endParaRPr lang="ru-RU" sz="1800" b="1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71472" y="2000240"/>
            <a:ext cx="8286808" cy="4618202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оформление тематических выставок книжно-иллюстративного материала «Коррупцию надо знать в лицо!», «Коррупция убивает!»; </a:t>
            </a:r>
          </a:p>
          <a:p>
            <a:pPr algn="l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обновление стендов «Это должен знать каждый», «</a:t>
            </a:r>
            <a:r>
              <a:rPr lang="ru-RU" sz="28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Антикоррупция</a:t>
            </a:r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»;</a:t>
            </a:r>
          </a:p>
          <a:p>
            <a:pPr algn="l"/>
            <a:r>
              <a:rPr lang="ru-RU" sz="2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общешкольные родительские собрания на тему «Соблюдение требований законодательства во время проведения ЕГЭ и ОГЭ»;«Правовое воспитание», «Права несовершеннолетних, уголовная ответственность</a:t>
            </a:r>
            <a:r>
              <a:rPr lang="ru-RU" sz="2800" dirty="0" smtClean="0">
                <a:solidFill>
                  <a:schemeClr val="bg1"/>
                </a:solidFill>
              </a:rPr>
              <a:t>».</a:t>
            </a:r>
          </a:p>
          <a:p>
            <a:pPr algn="l"/>
            <a:endParaRPr lang="ru-RU" sz="2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346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Chip-Asus\Desktop\РАБОТА\Фото\IMG_153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285728"/>
            <a:ext cx="4032448" cy="3096344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Рисунок 3" descr="C:\Users\NOVA\AppData\Local\Microsoft\Windows\Temporary Internet Files\Content.Word\20151212_105836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645024"/>
            <a:ext cx="4032448" cy="28559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NOVA\Desktop\ВР 2015-16\Фото 2015-16 уч.год\коррупция\20151211_091751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87" r="11088"/>
          <a:stretch/>
        </p:blipFill>
        <p:spPr bwMode="auto">
          <a:xfrm>
            <a:off x="611560" y="3645024"/>
            <a:ext cx="3960440" cy="29523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 descr="D:\Documents and Settings\Admin\Local Settings\Temporary Internet Files\Content.Word\WP_20151212_008.jpg"/>
          <p:cNvPicPr/>
          <p:nvPr/>
        </p:nvPicPr>
        <p:blipFill>
          <a:blip r:embed="rId5" cstate="print"/>
          <a:srcRect l="27118" t="-314" r="14589"/>
          <a:stretch>
            <a:fillRect/>
          </a:stretch>
        </p:blipFill>
        <p:spPr bwMode="auto">
          <a:xfrm>
            <a:off x="5076056" y="260648"/>
            <a:ext cx="331236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2693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279</TotalTime>
  <Words>579</Words>
  <Application>Microsoft Office PowerPoint</Application>
  <PresentationFormat>Экран (4:3)</PresentationFormat>
  <Paragraphs>45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Антикоррупционное воспитание в  учреждениях образования.  </vt:lpstr>
      <vt:lpstr>          Базовые компоненты системы антикоррупционного воспитания: </vt:lpstr>
      <vt:lpstr>          Антикоррупционное воспитание на уровне дошкольного общего образования:   </vt:lpstr>
      <vt:lpstr>           </vt:lpstr>
      <vt:lpstr>Презентация PowerPoint</vt:lpstr>
      <vt:lpstr>Презентация PowerPoint</vt:lpstr>
      <vt:lpstr>            Антикоррупционное воспитание на уровне основного общего образования.    </vt:lpstr>
      <vt:lpstr>            Антикоррупционное воспитание на уровне основного общего образования.    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Антикоррупционное воспитание на уровне среднего  общего образования.    </vt:lpstr>
      <vt:lpstr>Презентация PowerPoint</vt:lpstr>
      <vt:lpstr>Презентация PowerPoint</vt:lpstr>
      <vt:lpstr>Презентация PowerPoint</vt:lpstr>
      <vt:lpstr>Презентация PowerPoint</vt:lpstr>
      <vt:lpstr>Пособия антикоррупционной направленности </vt:lpstr>
      <vt:lpstr>Результаты за последние 3 года:</vt:lpstr>
      <vt:lpstr>Презентация PowerPoint</vt:lpstr>
      <vt:lpstr>Презентация PowerPoint</vt:lpstr>
      <vt:lpstr>Антикоррупционное воспитание в  учреждениях образования.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лаура</dc:creator>
  <cp:lastModifiedBy>Магазин</cp:lastModifiedBy>
  <cp:revision>49</cp:revision>
  <dcterms:created xsi:type="dcterms:W3CDTF">2016-01-29T06:06:16Z</dcterms:created>
  <dcterms:modified xsi:type="dcterms:W3CDTF">2016-01-30T05:51:39Z</dcterms:modified>
</cp:coreProperties>
</file>